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3"/>
  </p:notesMasterIdLst>
  <p:sldIdLst>
    <p:sldId id="256" r:id="rId2"/>
    <p:sldId id="257" r:id="rId3"/>
    <p:sldId id="322" r:id="rId4"/>
    <p:sldId id="324" r:id="rId5"/>
    <p:sldId id="327" r:id="rId6"/>
    <p:sldId id="325" r:id="rId7"/>
    <p:sldId id="326" r:id="rId8"/>
    <p:sldId id="337" r:id="rId9"/>
    <p:sldId id="329" r:id="rId10"/>
    <p:sldId id="330" r:id="rId11"/>
    <p:sldId id="331" r:id="rId12"/>
    <p:sldId id="335" r:id="rId13"/>
    <p:sldId id="336" r:id="rId14"/>
    <p:sldId id="332" r:id="rId15"/>
    <p:sldId id="333" r:id="rId16"/>
    <p:sldId id="321" r:id="rId17"/>
    <p:sldId id="317" r:id="rId18"/>
    <p:sldId id="307" r:id="rId19"/>
    <p:sldId id="320" r:id="rId20"/>
    <p:sldId id="308" r:id="rId21"/>
    <p:sldId id="309" r:id="rId22"/>
    <p:sldId id="318" r:id="rId23"/>
    <p:sldId id="310" r:id="rId24"/>
    <p:sldId id="311" r:id="rId25"/>
    <p:sldId id="312" r:id="rId26"/>
    <p:sldId id="313" r:id="rId27"/>
    <p:sldId id="319" r:id="rId28"/>
    <p:sldId id="314" r:id="rId29"/>
    <p:sldId id="315" r:id="rId30"/>
    <p:sldId id="334" r:id="rId31"/>
    <p:sldId id="288" r:id="rId32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Reale" initials="AR" lastIdx="1" clrIdx="0">
    <p:extLst>
      <p:ext uri="{19B8F6BF-5375-455C-9EA6-DF929625EA0E}">
        <p15:presenceInfo xmlns:p15="http://schemas.microsoft.com/office/powerpoint/2012/main" userId="e36bb89d139391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6C980"/>
    <a:srgbClr val="549E39"/>
    <a:srgbClr val="388D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1" autoAdjust="0"/>
    <p:restoredTop sz="94660"/>
  </p:normalViewPr>
  <p:slideViewPr>
    <p:cSldViewPr snapToGrid="0">
      <p:cViewPr varScale="1">
        <p:scale>
          <a:sx n="84" d="100"/>
          <a:sy n="84" d="100"/>
        </p:scale>
        <p:origin x="8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2752239386919"/>
          <c:y val="5.2287016608847312E-2"/>
          <c:w val="0.56805260830745541"/>
          <c:h val="0.85621070432566992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25-4FD6-9BF4-14E5DF29C1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25-4FD6-9BF4-14E5DF29C1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525-4FD6-9BF4-14E5DF29C16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525-4FD6-9BF4-14E5DF29C161}"/>
              </c:ext>
            </c:extLst>
          </c:dPt>
          <c:dLbls>
            <c:delete val="1"/>
          </c:dLbls>
          <c:cat>
            <c:numRef>
              <c:f>Foglio1!$A$2:$A$5</c:f>
              <c:numCache>
                <c:formatCode>General</c:formatCode>
                <c:ptCount val="4"/>
              </c:numCache>
            </c:numRef>
          </c:cat>
          <c:val>
            <c:numRef>
              <c:f>Foglio1!$B$2:$B$5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525-4FD6-9BF4-14E5DF29C16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2752239386919"/>
          <c:y val="5.2287016608847312E-2"/>
          <c:w val="0.56805260830745541"/>
          <c:h val="0.85621070432566992"/>
        </c:manualLayout>
      </c:layout>
      <c:doughnutChart>
        <c:varyColors val="1"/>
        <c:ser>
          <c:idx val="0"/>
          <c:order val="0"/>
          <c:tx>
            <c:strRef>
              <c:f>Foglio1!$B$240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2D-4953-A29D-379BE4047599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2D-4953-A29D-379BE4047599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2D-4953-A29D-379BE4047599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2D-4953-A29D-379BE4047599}"/>
              </c:ext>
            </c:extLst>
          </c:dPt>
          <c:dLbls>
            <c:delete val="1"/>
          </c:dLbls>
          <c:cat>
            <c:numRef>
              <c:f>Foglio1!$A$2:$A$5</c:f>
              <c:numCache>
                <c:formatCode>General</c:formatCode>
                <c:ptCount val="4"/>
              </c:numCache>
            </c:num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2D-4953-A29D-379BE404759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2752239386919"/>
          <c:y val="5.2287016608847312E-2"/>
          <c:w val="0.56805260830745541"/>
          <c:h val="0.85621070432566992"/>
        </c:manualLayout>
      </c:layout>
      <c:doughnutChart>
        <c:varyColors val="1"/>
        <c:ser>
          <c:idx val="0"/>
          <c:order val="0"/>
          <c:tx>
            <c:v>60+7</c:v>
          </c:tx>
          <c:spPr>
            <a:solidFill>
              <a:srgbClr val="E6C98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F6-4F89-AA17-5B09A3AB150E}"/>
              </c:ext>
            </c:extLst>
          </c:dPt>
          <c:dPt>
            <c:idx val="1"/>
            <c:bubble3D val="0"/>
            <c:spPr>
              <a:solidFill>
                <a:srgbClr val="E6C9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CF6-4F89-AA17-5B09A3AB150E}"/>
              </c:ext>
            </c:extLst>
          </c:dPt>
          <c:dPt>
            <c:idx val="2"/>
            <c:bubble3D val="0"/>
            <c:spPr>
              <a:solidFill>
                <a:srgbClr val="E6C9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F6-4F89-AA17-5B09A3AB150E}"/>
              </c:ext>
            </c:extLst>
          </c:dPt>
          <c:dPt>
            <c:idx val="3"/>
            <c:bubble3D val="0"/>
            <c:spPr>
              <a:solidFill>
                <a:srgbClr val="E6C9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CF6-4F89-AA17-5B09A3AB150E}"/>
              </c:ext>
            </c:extLst>
          </c:dPt>
          <c:dLbls>
            <c:delete val="1"/>
          </c:dLbls>
          <c:cat>
            <c:numRef>
              <c:f>Foglio1!$A$2:$A$5</c:f>
              <c:numCache>
                <c:formatCode>General</c:formatCode>
                <c:ptCount val="4"/>
              </c:numCache>
            </c:numRef>
          </c:cat>
          <c:val>
            <c:numRef>
              <c:f>Foglio1!$B$2:$B$5</c:f>
              <c:numCache>
                <c:formatCode>General</c:formatCode>
                <c:ptCount val="4"/>
                <c:pt idx="0">
                  <c:v>67</c:v>
                </c:pt>
                <c:pt idx="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F6-4F89-AA17-5B09A3AB150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2752239386919"/>
          <c:y val="5.2287016608847312E-2"/>
          <c:w val="0.56805260830745541"/>
          <c:h val="0.85621070432566992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8C-4C9F-BF04-4E401C3A79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8C-4C9F-BF04-4E401C3A79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8C-4C9F-BF04-4E401C3A79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8C-4C9F-BF04-4E401C3A7938}"/>
              </c:ext>
            </c:extLst>
          </c:dPt>
          <c:cat>
            <c:numRef>
              <c:f>Foglio1!$A$2:$A$5</c:f>
              <c:numCache>
                <c:formatCode>General</c:formatCode>
                <c:ptCount val="4"/>
              </c:numCache>
            </c:numRef>
          </c:cat>
          <c:val>
            <c:numRef>
              <c:f>Foglio1!$B$2:$B$5</c:f>
              <c:numCache>
                <c:formatCode>General</c:formatCode>
                <c:ptCount val="4"/>
                <c:pt idx="0">
                  <c:v>14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C8-4D8A-A7EE-6355140FD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3.wdp"/><Relationship Id="rId1" Type="http://schemas.openxmlformats.org/officeDocument/2006/relationships/image" Target="../media/image16.png"/></Relationships>
</file>

<file path=ppt/drawings/_rels/drawing2.xml.rels><?xml version="1.0" encoding="UTF-8" standalone="yes"?>
<Relationships xmlns="http://schemas.openxmlformats.org/package/2006/relationships"><Relationship Id="rId2" Type="http://schemas.microsoft.com/office/2007/relationships/hdphoto" Target="../media/hdphoto3.wdp"/><Relationship Id="rId1" Type="http://schemas.openxmlformats.org/officeDocument/2006/relationships/image" Target="../media/image16.png"/></Relationships>
</file>

<file path=ppt/drawings/_rels/drawing3.xml.rels><?xml version="1.0" encoding="UTF-8" standalone="yes"?>
<Relationships xmlns="http://schemas.openxmlformats.org/package/2006/relationships"><Relationship Id="rId2" Type="http://schemas.microsoft.com/office/2007/relationships/hdphoto" Target="../media/hdphoto3.wdp"/><Relationship Id="rId1" Type="http://schemas.openxmlformats.org/officeDocument/2006/relationships/image" Target="../media/image16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0.28099</cdr:x>
      <cdr:y>0.25618</cdr:y>
    </cdr:from>
    <cdr:to>
      <cdr:x>0.57635</cdr:x>
      <cdr:y>0.66855</cdr:y>
    </cdr:to>
    <cdr:sp macro="" textlink="">
      <cdr:nvSpPr>
        <cdr:cNvPr id="2" name="CasellaDiTesto 1"/>
        <cdr:cNvSpPr txBox="1"/>
      </cdr:nvSpPr>
      <cdr:spPr>
        <a:xfrm xmlns:a="http://schemas.openxmlformats.org/drawingml/2006/main">
          <a:off x="676932" y="484957"/>
          <a:ext cx="711550" cy="7806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4800" dirty="0">
              <a:solidFill>
                <a:srgbClr val="549E39"/>
              </a:solidFill>
              <a:latin typeface="Arial Narrow" panose="020B0606020202030204" pitchFamily="34" charset="0"/>
            </a:rPr>
            <a:t>80</a:t>
          </a:r>
          <a:endParaRPr lang="en-GB" sz="5400" dirty="0">
            <a:solidFill>
              <a:srgbClr val="549E39"/>
            </a:solidFill>
          </a:endParaRPr>
        </a:p>
      </cdr:txBody>
    </cdr:sp>
  </cdr:relSizeAnchor>
  <cdr:relSizeAnchor xmlns:cdr="http://schemas.openxmlformats.org/drawingml/2006/chartDrawing">
    <cdr:from>
      <cdr:x>0.49158</cdr:x>
      <cdr:y>0.29414</cdr:y>
    </cdr:from>
    <cdr:to>
      <cdr:x>0.6581</cdr:x>
      <cdr:y>0.57024</cdr:y>
    </cdr:to>
    <cdr:pic>
      <cdr:nvPicPr>
        <cdr:cNvPr id="4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duotone>
            <a:schemeClr val="accent2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brightnessContrast bright="-40000" contrast="40000"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439761" y="571556"/>
          <a:ext cx="487706" cy="53649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0.28473</cdr:x>
      <cdr:y>0.25983</cdr:y>
    </cdr:from>
    <cdr:to>
      <cdr:x>0.58009</cdr:x>
      <cdr:y>0.6722</cdr:y>
    </cdr:to>
    <cdr:sp macro="" textlink="">
      <cdr:nvSpPr>
        <cdr:cNvPr id="2" name="CasellaDiTesto 1"/>
        <cdr:cNvSpPr txBox="1"/>
      </cdr:nvSpPr>
      <cdr:spPr>
        <a:xfrm xmlns:a="http://schemas.openxmlformats.org/drawingml/2006/main">
          <a:off x="670096" y="442532"/>
          <a:ext cx="695103" cy="7023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4400" dirty="0">
              <a:solidFill>
                <a:srgbClr val="388D99"/>
              </a:solidFill>
              <a:latin typeface="Arial Narrow" panose="020B0606020202030204" pitchFamily="34" charset="0"/>
            </a:rPr>
            <a:t>40</a:t>
          </a:r>
          <a:endParaRPr lang="en-GB" sz="4000" dirty="0">
            <a:solidFill>
              <a:srgbClr val="388D99"/>
            </a:solidFill>
          </a:endParaRPr>
        </a:p>
      </cdr:txBody>
    </cdr:sp>
  </cdr:relSizeAnchor>
  <cdr:relSizeAnchor xmlns:cdr="http://schemas.openxmlformats.org/drawingml/2006/chartDrawing">
    <cdr:from>
      <cdr:x>0.47424</cdr:x>
      <cdr:y>0.268</cdr:y>
    </cdr:from>
    <cdr:to>
      <cdr:x>0.64076</cdr:x>
      <cdr:y>0.5441</cdr:y>
    </cdr:to>
    <cdr:pic>
      <cdr:nvPicPr>
        <cdr:cNvPr id="3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duotone>
            <a:schemeClr val="accent5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brightnessContrast bright="-40000" contrast="40000"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388961" y="520756"/>
          <a:ext cx="487706" cy="536496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0.3124</cdr:x>
      <cdr:y>0.27174</cdr:y>
    </cdr:from>
    <cdr:to>
      <cdr:x>0.60776</cdr:x>
      <cdr:y>0.68411</cdr:y>
    </cdr:to>
    <cdr:sp macro="" textlink="">
      <cdr:nvSpPr>
        <cdr:cNvPr id="2" name="CasellaDiTesto 1"/>
        <cdr:cNvSpPr txBox="1"/>
      </cdr:nvSpPr>
      <cdr:spPr>
        <a:xfrm xmlns:a="http://schemas.openxmlformats.org/drawingml/2006/main">
          <a:off x="1133763" y="591056"/>
          <a:ext cx="1071924" cy="8969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6000" dirty="0">
              <a:solidFill>
                <a:srgbClr val="FFC000"/>
              </a:solidFill>
              <a:latin typeface="Arial Narrow" panose="020B0606020202030204" pitchFamily="34" charset="0"/>
            </a:rPr>
            <a:t>67</a:t>
          </a:r>
          <a:endParaRPr lang="en-GB" sz="5400" dirty="0">
            <a:solidFill>
              <a:srgbClr val="FFC000"/>
            </a:solidFill>
          </a:endParaRPr>
        </a:p>
      </cdr:txBody>
    </cdr:sp>
  </cdr:relSizeAnchor>
  <cdr:relSizeAnchor xmlns:cdr="http://schemas.openxmlformats.org/drawingml/2006/chartDrawing">
    <cdr:from>
      <cdr:x>0.48883</cdr:x>
      <cdr:y>0.2963</cdr:y>
    </cdr:from>
    <cdr:to>
      <cdr:x>0.65535</cdr:x>
      <cdr:y>0.5724</cdr:y>
    </cdr:to>
    <cdr:pic>
      <cdr:nvPicPr>
        <cdr:cNvPr id="5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duotone>
            <a:schemeClr val="bg2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brightnessContrast bright="-40000" contrast="40000"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431702" y="575745"/>
          <a:ext cx="487706" cy="53649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0.27092</cdr:x>
      <cdr:y>0.21237</cdr:y>
    </cdr:from>
    <cdr:to>
      <cdr:x>0.56628</cdr:x>
      <cdr:y>0.62474</cdr:y>
    </cdr:to>
    <cdr:sp macro="" textlink="">
      <cdr:nvSpPr>
        <cdr:cNvPr id="2" name="CasellaDiTesto 1"/>
        <cdr:cNvSpPr txBox="1"/>
      </cdr:nvSpPr>
      <cdr:spPr>
        <a:xfrm xmlns:a="http://schemas.openxmlformats.org/drawingml/2006/main">
          <a:off x="793464" y="412658"/>
          <a:ext cx="865058" cy="8012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60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rPr>
            <a:t>14</a:t>
          </a:r>
          <a:endParaRPr lang="en-GB" sz="5400" dirty="0">
            <a:solidFill>
              <a:schemeClr val="accent1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0.47424</cdr:x>
      <cdr:y>0.268</cdr:y>
    </cdr:from>
    <cdr:to>
      <cdr:x>0.64076</cdr:x>
      <cdr:y>0.5441</cdr:y>
    </cdr:to>
    <cdr:pic>
      <cdr:nvPicPr>
        <cdr:cNvPr id="3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388947" y="520752"/>
          <a:ext cx="487722" cy="53649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376733C-74A7-46A3-9654-24EBAEB473DA}" type="datetimeFigureOut">
              <a:rPr lang="en-GB" smtClean="0"/>
              <a:t>27/03/2017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87B216D-2C16-4B87-9DE9-87CC7F83CA4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83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EB36-435E-467D-A179-9C16F49F3963}" type="datetime1">
              <a:rPr lang="it-IT" smtClean="0"/>
              <a:t>27/03/2017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146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ECEA-9239-4B41-A7E4-857D36B37B3C}" type="datetime1">
              <a:rPr lang="it-IT" smtClean="0"/>
              <a:t>27/03/2017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48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D939-F5CF-4702-A2F5-A9FB485F9ED9}" type="datetime1">
              <a:rPr lang="it-IT" smtClean="0"/>
              <a:t>27/03/2017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80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6538-4339-431E-9E82-B28DBD435FAB}" type="datetime1">
              <a:rPr lang="it-IT" smtClean="0"/>
              <a:t>27/03/2017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 27</a:t>
            </a:r>
          </a:p>
        </p:txBody>
      </p:sp>
    </p:spTree>
    <p:extLst>
      <p:ext uri="{BB962C8B-B14F-4D97-AF65-F5344CB8AC3E}">
        <p14:creationId xmlns:p14="http://schemas.microsoft.com/office/powerpoint/2010/main" val="39693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D97D-FC35-4464-8BFC-7A184AC5D3E7}" type="datetime1">
              <a:rPr lang="it-IT" smtClean="0"/>
              <a:t>27/03/2017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98870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EF89-A619-4D33-8397-EB1F6393B638}" type="datetime1">
              <a:rPr lang="it-IT" smtClean="0"/>
              <a:t>27/03/2017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387999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CD15-6BF7-41FB-85BE-9E0477DBE822}" type="datetime1">
              <a:rPr lang="it-IT" smtClean="0"/>
              <a:t>27/03/2017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18319-37B5-44F6-A516-3B12F2B8341C}" type="datetime1">
              <a:rPr lang="it-IT" smtClean="0"/>
              <a:t>27/03/2017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5531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EFAC-69F3-40CF-991D-6243B1C20B15}" type="datetime1">
              <a:rPr lang="it-IT" smtClean="0"/>
              <a:t>27/03/2017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98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5F15-AB8A-4C65-8ED0-708E589342AA}" type="datetime1">
              <a:rPr lang="it-IT" smtClean="0"/>
              <a:t>27/03/2017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79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6448-3B0F-4D4B-96BC-439B8E656ABF}" type="datetime1">
              <a:rPr lang="it-IT" smtClean="0"/>
              <a:t>27/03/2017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45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0D57-0F55-44DF-BF9D-F3D303985637}" type="datetime1">
              <a:rPr lang="it-IT" smtClean="0"/>
              <a:t>27/03/2017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10618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490438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Why your Startup needs IPRs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4000" y="398889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EIT Digital Master School @</a:t>
            </a:r>
            <a:r>
              <a:rPr lang="en-GB" dirty="0" err="1"/>
              <a:t>Eötvös</a:t>
            </a:r>
            <a:r>
              <a:rPr lang="en-GB" dirty="0"/>
              <a:t> </a:t>
            </a:r>
            <a:r>
              <a:rPr lang="en-GB" dirty="0" err="1"/>
              <a:t>Lorand</a:t>
            </a:r>
            <a:r>
              <a:rPr lang="en-GB" dirty="0"/>
              <a:t> University</a:t>
            </a:r>
          </a:p>
          <a:p>
            <a:r>
              <a:rPr lang="en-GB" b="1" dirty="0">
                <a:solidFill>
                  <a:srgbClr val="002060"/>
                </a:solidFill>
              </a:rPr>
              <a:t>Business Development Lab  </a:t>
            </a:r>
          </a:p>
          <a:p>
            <a:endParaRPr lang="en-GB" b="1" dirty="0">
              <a:solidFill>
                <a:srgbClr val="002060"/>
              </a:solidFill>
            </a:endParaRPr>
          </a:p>
          <a:p>
            <a:r>
              <a:rPr lang="en-GB" sz="1900" b="1" dirty="0"/>
              <a:t>Inspired by www.forbes.com “</a:t>
            </a:r>
            <a:r>
              <a:rPr lang="en-US" sz="1900" dirty="0"/>
              <a:t>The Top 10 Reasons Why Your Startup Needs Patent</a:t>
            </a:r>
            <a:r>
              <a:rPr lang="en-GB" sz="1900" b="1" dirty="0"/>
              <a:t>”</a:t>
            </a:r>
            <a:endParaRPr lang="en-GB" sz="19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Patents</a:t>
            </a:r>
            <a:r>
              <a:rPr lang="it-IT" b="1" dirty="0">
                <a:solidFill>
                  <a:srgbClr val="002060"/>
                </a:solidFill>
              </a:rPr>
              <a:t> for SW and Tech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10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838199" y="1763329"/>
            <a:ext cx="714099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SW and tech companies</a:t>
            </a:r>
            <a:r>
              <a:rPr lang="en-US" sz="2800" dirty="0"/>
              <a:t>, particularly those focused on content delivery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 industries with the most rapid innovation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Often </a:t>
            </a:r>
            <a:r>
              <a:rPr lang="en-US" sz="3600" b="1" dirty="0"/>
              <a:t>ignore</a:t>
            </a:r>
            <a:r>
              <a:rPr lang="en-US" sz="2800" dirty="0"/>
              <a:t> the issue of </a:t>
            </a:r>
            <a:r>
              <a:rPr lang="en-US" sz="2800" b="1" dirty="0"/>
              <a:t>IP</a:t>
            </a:r>
            <a:r>
              <a:rPr lang="en-US" sz="2800" dirty="0"/>
              <a:t> protection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Why?</a:t>
            </a:r>
          </a:p>
        </p:txBody>
      </p:sp>
      <p:pic>
        <p:nvPicPr>
          <p:cNvPr id="14338" name="Picture 2" descr="Risultati immagini per W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93" y="347663"/>
            <a:ext cx="40576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isultati immagini per Wh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0926">
            <a:off x="7477384" y="5440900"/>
            <a:ext cx="1678746" cy="10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Risultati immagini per Wh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3369">
            <a:off x="6906149" y="3149042"/>
            <a:ext cx="2507674" cy="115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Risultati immagini per Why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63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86" y="2640411"/>
            <a:ext cx="4711168" cy="35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70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Patents</a:t>
            </a:r>
            <a:r>
              <a:rPr lang="it-IT" b="1" dirty="0">
                <a:solidFill>
                  <a:srgbClr val="002060"/>
                </a:solidFill>
              </a:rPr>
              <a:t> for SW and Tech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838199" y="1763329"/>
            <a:ext cx="9264163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Until 2000, most considered software </a:t>
            </a:r>
            <a:r>
              <a:rPr lang="en-US" sz="2800" dirty="0" err="1"/>
              <a:t>unpatentable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Supreme Court case Alice Corp. v. CLS Bank Int. (2014) Many believe it made SW ineligible for patent protection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900" dirty="0"/>
          </a:p>
          <a:p>
            <a:r>
              <a:rPr lang="en-US" sz="2800" dirty="0"/>
              <a:t>It isn’t true! Patent protection is still available for SW: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Those applications will receive more scrutiny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need to be carefully drafted</a:t>
            </a:r>
          </a:p>
        </p:txBody>
      </p:sp>
    </p:spTree>
    <p:extLst>
      <p:ext uri="{BB962C8B-B14F-4D97-AF65-F5344CB8AC3E}">
        <p14:creationId xmlns:p14="http://schemas.microsoft.com/office/powerpoint/2010/main" val="2671932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Alice Corporation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12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5693228" y="1690688"/>
            <a:ext cx="5834743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Alice Corp. is an Australian company that owns 4 patents, related to a </a:t>
            </a:r>
            <a:r>
              <a:rPr lang="en-US" sz="2800" b="1" dirty="0"/>
              <a:t>computerized trading </a:t>
            </a:r>
            <a:r>
              <a:rPr lang="en-US" sz="2800" dirty="0"/>
              <a:t>platform for </a:t>
            </a:r>
            <a:r>
              <a:rPr lang="en-US" sz="2800" b="1" dirty="0"/>
              <a:t>financial transactions </a:t>
            </a:r>
            <a:r>
              <a:rPr lang="en-US" sz="2800" dirty="0"/>
              <a:t>in which a </a:t>
            </a:r>
            <a:r>
              <a:rPr lang="en-US" sz="2800" b="1" dirty="0"/>
              <a:t>third party </a:t>
            </a:r>
            <a:r>
              <a:rPr lang="en-US" sz="2800" dirty="0"/>
              <a:t>settles obligations between two others to eliminate risk. </a:t>
            </a:r>
          </a:p>
          <a:p>
            <a:endParaRPr lang="en-US" sz="2800" dirty="0"/>
          </a:p>
          <a:p>
            <a:r>
              <a:rPr lang="en-US" sz="2800" dirty="0"/>
              <a:t>When approving those patents the district court assumed that </a:t>
            </a:r>
            <a:r>
              <a:rPr lang="en-US" sz="2800" b="1" dirty="0"/>
              <a:t>all claims required electronic implementation</a:t>
            </a:r>
            <a:r>
              <a:rPr lang="en-US" sz="2800" dirty="0"/>
              <a:t>. </a:t>
            </a:r>
          </a:p>
          <a:p>
            <a:r>
              <a:rPr lang="en-US" sz="900" dirty="0"/>
              <a:t>"Alice Corporation v. CLS Bank International." </a:t>
            </a:r>
            <a:r>
              <a:rPr lang="en-US" sz="900" i="1" dirty="0"/>
              <a:t>Oyez,</a:t>
            </a:r>
            <a:r>
              <a:rPr lang="en-US" sz="900" dirty="0"/>
              <a:t> https://www.oyez.org/cases/2013/13-298. Accessed 17 Mar. 2017.</a:t>
            </a:r>
          </a:p>
          <a:p>
            <a:br>
              <a:rPr lang="en-US" sz="900" dirty="0"/>
            </a:br>
            <a:endParaRPr lang="en-US" sz="28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32" y="1538675"/>
            <a:ext cx="3411582" cy="454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6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Alice Corp. vs CLS Bank International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754324" y="1800414"/>
            <a:ext cx="8424707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On 2007, </a:t>
            </a:r>
            <a:r>
              <a:rPr lang="en-US" sz="3600" dirty="0"/>
              <a:t>CLS </a:t>
            </a:r>
            <a:r>
              <a:rPr lang="en-US" sz="2800" dirty="0"/>
              <a:t>sued Alice and sought a declaratory judgment of </a:t>
            </a:r>
            <a:r>
              <a:rPr lang="en-US" sz="2800" b="1" dirty="0"/>
              <a:t>non-infringement </a:t>
            </a:r>
            <a:r>
              <a:rPr lang="en-US" sz="2800" dirty="0"/>
              <a:t>and </a:t>
            </a:r>
            <a:r>
              <a:rPr lang="en-US" sz="2800" b="1" dirty="0"/>
              <a:t>invalidity</a:t>
            </a:r>
            <a:r>
              <a:rPr lang="en-US" sz="2800" dirty="0"/>
              <a:t> of 3 of this patents: claims were drawn from </a:t>
            </a:r>
            <a:r>
              <a:rPr lang="en-US" sz="2800" b="1" dirty="0"/>
              <a:t>ineligible subject. </a:t>
            </a:r>
          </a:p>
          <a:p>
            <a:pPr algn="r"/>
            <a:endParaRPr lang="en-US" sz="2800" dirty="0"/>
          </a:p>
          <a:p>
            <a:pPr algn="r"/>
            <a:br>
              <a:rPr lang="en-US" dirty="0"/>
            </a:br>
            <a:endParaRPr lang="en-US" sz="28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63272"/>
          <a:stretch/>
        </p:blipFill>
        <p:spPr>
          <a:xfrm>
            <a:off x="9349268" y="-11233"/>
            <a:ext cx="2855616" cy="313508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1337" t="-2299" r="61935" b="2299"/>
          <a:stretch/>
        </p:blipFill>
        <p:spPr>
          <a:xfrm>
            <a:off x="0" y="3738773"/>
            <a:ext cx="2841171" cy="3119227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3079096" y="4327231"/>
            <a:ext cx="863393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Alice's patents were declared invalid because they were directed at an abstract idea:</a:t>
            </a:r>
          </a:p>
          <a:p>
            <a:r>
              <a:rPr lang="en-US" sz="2800" dirty="0"/>
              <a:t>A neutral intermediary to facilitate exchange and eliminate risk. </a:t>
            </a:r>
          </a:p>
          <a:p>
            <a:endParaRPr lang="en-US" sz="900" dirty="0"/>
          </a:p>
          <a:p>
            <a:r>
              <a:rPr lang="en-US" sz="900" dirty="0"/>
              <a:t>”Alice Corporation v. CLS Bank International." </a:t>
            </a:r>
            <a:r>
              <a:rPr lang="en-US" sz="900" i="1" dirty="0"/>
              <a:t>Oyez,</a:t>
            </a:r>
            <a:r>
              <a:rPr lang="en-US" sz="900" dirty="0"/>
              <a:t> https://www.oyez.org/cases/2013/13-298. Accessed 17 Mar. 2017.</a:t>
            </a:r>
          </a:p>
        </p:txBody>
      </p:sp>
    </p:spTree>
    <p:extLst>
      <p:ext uri="{BB962C8B-B14F-4D97-AF65-F5344CB8AC3E}">
        <p14:creationId xmlns:p14="http://schemas.microsoft.com/office/powerpoint/2010/main" val="1137772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If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they</a:t>
            </a:r>
            <a:r>
              <a:rPr lang="it-IT" b="1" dirty="0">
                <a:solidFill>
                  <a:srgbClr val="002060"/>
                </a:solidFill>
              </a:rPr>
              <a:t> DO </a:t>
            </a:r>
            <a:r>
              <a:rPr lang="it-IT" b="1" dirty="0" err="1">
                <a:solidFill>
                  <a:srgbClr val="002060"/>
                </a:solidFill>
              </a:rPr>
              <a:t>you</a:t>
            </a:r>
            <a:r>
              <a:rPr lang="it-IT" b="1" dirty="0">
                <a:solidFill>
                  <a:srgbClr val="002060"/>
                </a:solidFill>
              </a:rPr>
              <a:t> MUST!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14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838199" y="1828644"/>
            <a:ext cx="90678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0" lvl="7" indent="-457200">
              <a:buFont typeface="Arial" panose="020B0604020202020204" pitchFamily="34" charset="0"/>
              <a:buChar char="•"/>
            </a:pPr>
            <a:r>
              <a:rPr lang="en-US" sz="2800" dirty="0"/>
              <a:t>When </a:t>
            </a:r>
            <a:r>
              <a:rPr lang="en-US" sz="2800" b="1" dirty="0"/>
              <a:t>Microsoft</a:t>
            </a:r>
            <a:r>
              <a:rPr lang="en-US" sz="2800" dirty="0"/>
              <a:t> was a young company they had almost no patents. Now they are one of the </a:t>
            </a:r>
            <a:r>
              <a:rPr lang="en-US" sz="2800" b="1" dirty="0"/>
              <a:t>most prolific patent filers</a:t>
            </a:r>
            <a:r>
              <a:rPr lang="en-US" sz="2800" dirty="0"/>
              <a:t>.</a:t>
            </a:r>
          </a:p>
          <a:p>
            <a:pPr marL="3657600" lvl="7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657600" lvl="7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2292" name="Picture 4" descr="Risultati immagini per Twitter pat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5" y="4309320"/>
            <a:ext cx="2151290" cy="212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isultati immagini per Microsoft paten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" t="6498" r="9335" b="6312"/>
          <a:stretch/>
        </p:blipFill>
        <p:spPr bwMode="auto">
          <a:xfrm>
            <a:off x="1338942" y="1644102"/>
            <a:ext cx="3080658" cy="224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2072367" y="402451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57600" lvl="7" indent="-457200" algn="r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r"/>
            <a:r>
              <a:rPr lang="en-US" sz="2800" b="1" dirty="0"/>
              <a:t>Twitter</a:t>
            </a:r>
            <a:r>
              <a:rPr lang="en-US" sz="2800" dirty="0"/>
              <a:t> is known for stating that patents are </a:t>
            </a:r>
            <a:r>
              <a:rPr lang="en-US" sz="2800" b="1" dirty="0"/>
              <a:t>unimportant</a:t>
            </a:r>
            <a:r>
              <a:rPr lang="en-US" sz="2800" dirty="0"/>
              <a:t>, but has been quietly filing patents and </a:t>
            </a:r>
            <a:r>
              <a:rPr lang="en-US" sz="2800" b="1" dirty="0"/>
              <a:t>accumulating</a:t>
            </a:r>
            <a:r>
              <a:rPr lang="en-US" sz="2800" dirty="0"/>
              <a:t> them through acquisitions.</a:t>
            </a:r>
          </a:p>
        </p:txBody>
      </p:sp>
    </p:spTree>
    <p:extLst>
      <p:ext uri="{BB962C8B-B14F-4D97-AF65-F5344CB8AC3E}">
        <p14:creationId xmlns:p14="http://schemas.microsoft.com/office/powerpoint/2010/main" val="420314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15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b="3386"/>
          <a:stretch/>
        </p:blipFill>
        <p:spPr>
          <a:xfrm>
            <a:off x="0" y="-11978"/>
            <a:ext cx="12192000" cy="6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2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10 </a:t>
            </a:r>
            <a:r>
              <a:rPr lang="it-IT" b="1" dirty="0" err="1">
                <a:solidFill>
                  <a:srgbClr val="002060"/>
                </a:solidFill>
              </a:rPr>
              <a:t>Reasons</a:t>
            </a:r>
            <a:r>
              <a:rPr lang="it-IT" b="1" dirty="0">
                <a:solidFill>
                  <a:srgbClr val="002060"/>
                </a:solidFill>
              </a:rPr>
              <a:t>(</a:t>
            </a:r>
            <a:r>
              <a:rPr lang="it-IT" b="1" dirty="0" err="1">
                <a:solidFill>
                  <a:srgbClr val="002060"/>
                </a:solidFill>
              </a:rPr>
              <a:t>Good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Proofs</a:t>
            </a:r>
            <a:r>
              <a:rPr lang="it-IT" b="1" dirty="0">
                <a:solidFill>
                  <a:srgbClr val="002060"/>
                </a:solidFill>
              </a:rPr>
              <a:t>)  </a:t>
            </a:r>
            <a:br>
              <a:rPr lang="it-IT" b="1" dirty="0">
                <a:solidFill>
                  <a:srgbClr val="002060"/>
                </a:solidFill>
              </a:rPr>
            </a:br>
            <a:r>
              <a:rPr lang="it-IT" b="1" dirty="0">
                <a:solidFill>
                  <a:srgbClr val="002060"/>
                </a:solidFill>
              </a:rPr>
              <a:t>for </a:t>
            </a:r>
            <a:r>
              <a:rPr lang="it-IT" b="1" dirty="0" err="1">
                <a:solidFill>
                  <a:srgbClr val="002060"/>
                </a:solidFill>
              </a:rPr>
              <a:t>Patenting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your</a:t>
            </a:r>
            <a:r>
              <a:rPr lang="it-IT" b="1" dirty="0">
                <a:solidFill>
                  <a:srgbClr val="002060"/>
                </a:solidFill>
              </a:rPr>
              <a:t> Start Up*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16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838200" y="1879565"/>
            <a:ext cx="5483469" cy="368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it-IT" sz="2400" dirty="0"/>
              <a:t>  1- Facilitate venture capital </a:t>
            </a:r>
            <a:r>
              <a:rPr lang="it-IT" sz="2400" dirty="0" err="1"/>
              <a:t>investment</a:t>
            </a:r>
            <a:endParaRPr lang="it-IT" sz="400" dirty="0"/>
          </a:p>
          <a:p>
            <a:pPr>
              <a:lnSpc>
                <a:spcPct val="200000"/>
              </a:lnSpc>
            </a:pPr>
            <a:r>
              <a:rPr lang="it-IT" sz="2400" dirty="0"/>
              <a:t>  2-</a:t>
            </a:r>
            <a:r>
              <a:rPr lang="en-US" sz="2400" dirty="0"/>
              <a:t> Defending against attacks by rivals</a:t>
            </a:r>
            <a:endParaRPr lang="en-US" sz="400" dirty="0"/>
          </a:p>
          <a:p>
            <a:pPr>
              <a:lnSpc>
                <a:spcPct val="200000"/>
              </a:lnSpc>
            </a:pPr>
            <a:r>
              <a:rPr lang="it-IT" sz="2400" dirty="0"/>
              <a:t>  3- Stop the </a:t>
            </a:r>
            <a:r>
              <a:rPr lang="it-IT" sz="2400" dirty="0" err="1"/>
              <a:t>thief</a:t>
            </a:r>
            <a:r>
              <a:rPr lang="it-IT" sz="2400" dirty="0"/>
              <a:t> </a:t>
            </a:r>
            <a:endParaRPr lang="it-IT" sz="400" dirty="0"/>
          </a:p>
          <a:p>
            <a:pPr>
              <a:lnSpc>
                <a:spcPct val="200000"/>
              </a:lnSpc>
            </a:pPr>
            <a:r>
              <a:rPr lang="it-IT" sz="2400" dirty="0"/>
              <a:t>  4- </a:t>
            </a:r>
            <a:r>
              <a:rPr lang="it-IT" sz="2400" dirty="0" err="1"/>
              <a:t>Ensure</a:t>
            </a:r>
            <a:r>
              <a:rPr lang="it-IT" sz="2400" dirty="0"/>
              <a:t> a </a:t>
            </a:r>
            <a:r>
              <a:rPr lang="it-IT" sz="2400" dirty="0" err="1"/>
              <a:t>startup’s</a:t>
            </a:r>
            <a:r>
              <a:rPr lang="it-IT" sz="2400" dirty="0"/>
              <a:t> </a:t>
            </a:r>
            <a:r>
              <a:rPr lang="it-IT" sz="2400" dirty="0" err="1"/>
              <a:t>freedom</a:t>
            </a:r>
            <a:r>
              <a:rPr lang="it-IT" sz="2400" dirty="0"/>
              <a:t> </a:t>
            </a:r>
            <a:endParaRPr lang="it-IT" sz="400" dirty="0"/>
          </a:p>
          <a:p>
            <a:pPr>
              <a:lnSpc>
                <a:spcPct val="200000"/>
              </a:lnSpc>
            </a:pPr>
            <a:r>
              <a:rPr lang="it-IT" sz="2400" dirty="0"/>
              <a:t>  5- </a:t>
            </a:r>
            <a:r>
              <a:rPr lang="it-IT" sz="2400" dirty="0" err="1"/>
              <a:t>Increase</a:t>
            </a:r>
            <a:r>
              <a:rPr lang="it-IT" sz="2400" dirty="0"/>
              <a:t> market share</a:t>
            </a:r>
            <a:endParaRPr lang="it-IT" sz="400" dirty="0"/>
          </a:p>
        </p:txBody>
      </p:sp>
      <p:sp>
        <p:nvSpPr>
          <p:cNvPr id="6" name="Rettangolo 5"/>
          <p:cNvSpPr/>
          <p:nvPr/>
        </p:nvSpPr>
        <p:spPr>
          <a:xfrm>
            <a:off x="4693298" y="6423496"/>
            <a:ext cx="62701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*https://www.forbes.com/sites/forbesleadershipforum/2015/08/18/the-top-10-reasons-why-your-startup-needs-patents/print/</a:t>
            </a:r>
          </a:p>
        </p:txBody>
      </p:sp>
      <p:sp>
        <p:nvSpPr>
          <p:cNvPr id="7" name="Rettangolo 6"/>
          <p:cNvSpPr/>
          <p:nvPr/>
        </p:nvSpPr>
        <p:spPr>
          <a:xfrm>
            <a:off x="6168684" y="1879565"/>
            <a:ext cx="6096000" cy="36822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it-IT" sz="2000" dirty="0"/>
              <a:t>  </a:t>
            </a:r>
            <a:r>
              <a:rPr lang="it-IT" sz="2400" dirty="0"/>
              <a:t>6-</a:t>
            </a:r>
            <a:r>
              <a:rPr lang="en-US" sz="2400" dirty="0"/>
              <a:t> Form joint ventures and R&amp;D partnerships</a:t>
            </a:r>
          </a:p>
          <a:p>
            <a:pPr>
              <a:lnSpc>
                <a:spcPct val="200000"/>
              </a:lnSpc>
            </a:pPr>
            <a:r>
              <a:rPr lang="it-IT" sz="2400" dirty="0"/>
              <a:t>  7- </a:t>
            </a:r>
            <a:r>
              <a:rPr lang="it-IT" sz="2400" dirty="0" err="1"/>
              <a:t>Increase</a:t>
            </a:r>
            <a:r>
              <a:rPr lang="it-IT" sz="2400" dirty="0"/>
              <a:t> the chances of an </a:t>
            </a:r>
            <a:r>
              <a:rPr lang="it-IT" sz="2400" dirty="0" err="1"/>
              <a:t>acquisition</a:t>
            </a:r>
            <a:endParaRPr lang="it-IT" sz="2400" dirty="0"/>
          </a:p>
          <a:p>
            <a:pPr>
              <a:lnSpc>
                <a:spcPct val="200000"/>
              </a:lnSpc>
            </a:pPr>
            <a:r>
              <a:rPr lang="it-IT" sz="2400" dirty="0"/>
              <a:t>  8-</a:t>
            </a:r>
            <a:r>
              <a:rPr lang="en-US" sz="2400" dirty="0"/>
              <a:t> Get ready for an IPO</a:t>
            </a:r>
          </a:p>
          <a:p>
            <a:pPr>
              <a:lnSpc>
                <a:spcPct val="200000"/>
              </a:lnSpc>
            </a:pPr>
            <a:r>
              <a:rPr lang="it-IT" sz="2400" dirty="0"/>
              <a:t>  9- Long-</a:t>
            </a:r>
            <a:r>
              <a:rPr lang="it-IT" sz="2400" dirty="0" err="1"/>
              <a:t>term</a:t>
            </a:r>
            <a:r>
              <a:rPr lang="it-IT" sz="2400" dirty="0"/>
              <a:t> success</a:t>
            </a:r>
          </a:p>
          <a:p>
            <a:pPr>
              <a:lnSpc>
                <a:spcPct val="200000"/>
              </a:lnSpc>
            </a:pPr>
            <a:r>
              <a:rPr lang="it-IT" sz="2400" dirty="0"/>
              <a:t>10- </a:t>
            </a:r>
            <a:r>
              <a:rPr lang="it-IT" sz="2400" dirty="0" err="1"/>
              <a:t>Launch</a:t>
            </a:r>
            <a:r>
              <a:rPr lang="it-IT" sz="2400" dirty="0"/>
              <a:t> a </a:t>
            </a:r>
            <a:r>
              <a:rPr lang="it-IT" sz="2400" dirty="0" err="1"/>
              <a:t>billion-dollar</a:t>
            </a:r>
            <a:r>
              <a:rPr lang="it-IT" sz="2400" dirty="0"/>
              <a:t> empire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9078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afico 12"/>
          <p:cNvGraphicFramePr/>
          <p:nvPr>
            <p:extLst>
              <p:ext uri="{D42A27DB-BD31-4B8C-83A1-F6EECF244321}">
                <p14:modId xmlns:p14="http://schemas.microsoft.com/office/powerpoint/2010/main" val="1116064584"/>
              </p:ext>
            </p:extLst>
          </p:nvPr>
        </p:nvGraphicFramePr>
        <p:xfrm>
          <a:off x="5461877" y="1665095"/>
          <a:ext cx="2409093" cy="1893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1- Facilitate venture capital </a:t>
            </a:r>
            <a:r>
              <a:rPr lang="it-IT" b="1" dirty="0" err="1">
                <a:solidFill>
                  <a:srgbClr val="002060"/>
                </a:solidFill>
              </a:rPr>
              <a:t>investment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17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7279028" y="2134545"/>
            <a:ext cx="45393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of startups receiving VC investment owned patents</a:t>
            </a:r>
          </a:p>
        </p:txBody>
      </p:sp>
      <p:sp>
        <p:nvSpPr>
          <p:cNvPr id="8" name="Rettangolo 7"/>
          <p:cNvSpPr/>
          <p:nvPr/>
        </p:nvSpPr>
        <p:spPr>
          <a:xfrm>
            <a:off x="838200" y="5386854"/>
            <a:ext cx="1041155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“Patents are a signal of quality that facilitates access to financing and helps startups overcome the liabilities of newness.” </a:t>
            </a:r>
          </a:p>
          <a:p>
            <a:r>
              <a:rPr lang="en-US" sz="800" dirty="0"/>
              <a:t>			*</a:t>
            </a:r>
            <a:r>
              <a:rPr lang="en-US" sz="800" dirty="0" err="1"/>
              <a:t>Häussler</a:t>
            </a:r>
            <a:r>
              <a:rPr lang="en-US" sz="800" dirty="0"/>
              <a:t>, </a:t>
            </a:r>
            <a:r>
              <a:rPr lang="en-US" sz="800" dirty="0" err="1"/>
              <a:t>Carolin</a:t>
            </a:r>
            <a:r>
              <a:rPr lang="en-US" sz="800" dirty="0"/>
              <a:t>, </a:t>
            </a:r>
            <a:r>
              <a:rPr lang="en-US" sz="800" dirty="0" err="1"/>
              <a:t>Dietmar</a:t>
            </a:r>
            <a:r>
              <a:rPr lang="en-US" sz="800" dirty="0"/>
              <a:t> </a:t>
            </a:r>
            <a:r>
              <a:rPr lang="en-US" sz="800" dirty="0" err="1"/>
              <a:t>Harhoff</a:t>
            </a:r>
            <a:r>
              <a:rPr lang="en-US" sz="800" dirty="0"/>
              <a:t>, and Elisabeth Müller. "To Be Financed or Not…-The Role of Patents for Venture Capital-Financing." (2012).</a:t>
            </a:r>
          </a:p>
        </p:txBody>
      </p:sp>
      <p:sp>
        <p:nvSpPr>
          <p:cNvPr id="9" name="Rettangolo 8"/>
          <p:cNvSpPr/>
          <p:nvPr/>
        </p:nvSpPr>
        <p:spPr>
          <a:xfrm>
            <a:off x="7690801" y="4634295"/>
            <a:ext cx="11913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*2008 Berkeley study</a:t>
            </a:r>
          </a:p>
        </p:txBody>
      </p:sp>
      <p:graphicFrame>
        <p:nvGraphicFramePr>
          <p:cNvPr id="10" name="Grafico 9"/>
          <p:cNvGraphicFramePr/>
          <p:nvPr>
            <p:extLst>
              <p:ext uri="{D42A27DB-BD31-4B8C-83A1-F6EECF244321}">
                <p14:modId xmlns:p14="http://schemas.microsoft.com/office/powerpoint/2010/main" val="1009150523"/>
              </p:ext>
            </p:extLst>
          </p:nvPr>
        </p:nvGraphicFramePr>
        <p:xfrm>
          <a:off x="328247" y="1402579"/>
          <a:ext cx="2353408" cy="1703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ttangolo 10"/>
          <p:cNvSpPr/>
          <p:nvPr/>
        </p:nvSpPr>
        <p:spPr>
          <a:xfrm>
            <a:off x="2184375" y="1750998"/>
            <a:ext cx="32222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of all startups held patents</a:t>
            </a:r>
          </a:p>
        </p:txBody>
      </p:sp>
      <p:graphicFrame>
        <p:nvGraphicFramePr>
          <p:cNvPr id="15" name="Grafico 14"/>
          <p:cNvGraphicFramePr/>
          <p:nvPr>
            <p:extLst>
              <p:ext uri="{D42A27DB-BD31-4B8C-83A1-F6EECF244321}">
                <p14:modId xmlns:p14="http://schemas.microsoft.com/office/powerpoint/2010/main" val="1315681840"/>
              </p:ext>
            </p:extLst>
          </p:nvPr>
        </p:nvGraphicFramePr>
        <p:xfrm>
          <a:off x="1136217" y="3088652"/>
          <a:ext cx="3629214" cy="2175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ttangolo 16"/>
          <p:cNvSpPr/>
          <p:nvPr/>
        </p:nvSpPr>
        <p:spPr>
          <a:xfrm>
            <a:off x="3825019" y="3605244"/>
            <a:ext cx="57205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of those says patents had been vital for getting investment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2957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est-01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35" y="3026757"/>
            <a:ext cx="5746865" cy="38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2-</a:t>
            </a:r>
            <a:r>
              <a:rPr lang="en-US" b="1" dirty="0">
                <a:solidFill>
                  <a:srgbClr val="002060"/>
                </a:solidFill>
              </a:rPr>
              <a:t> Defending against attacks by rivals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18</a:t>
            </a:fld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924561" y="1171988"/>
            <a:ext cx="67599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2012,  Intelligent home products startup </a:t>
            </a:r>
            <a:r>
              <a:rPr lang="en-US" sz="2800" dirty="0"/>
              <a:t>Nest </a:t>
            </a:r>
            <a:r>
              <a:rPr lang="en-US" sz="2400" dirty="0"/>
              <a:t>introduce its first product, a smart thermostat.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Patent infringement suit from the </a:t>
            </a:r>
            <a:r>
              <a:rPr lang="en-US" sz="2800" dirty="0"/>
              <a:t>industry giant Honeywell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wanted to “</a:t>
            </a:r>
            <a:r>
              <a:rPr lang="en-US" sz="2800" dirty="0"/>
              <a:t>run the upstart competitors out of town simply by exhausting them and their limited resources</a:t>
            </a:r>
            <a:r>
              <a:rPr lang="en-US" sz="2400" dirty="0"/>
              <a:t>.”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6459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2-</a:t>
            </a:r>
            <a:r>
              <a:rPr lang="en-US" b="1" dirty="0">
                <a:solidFill>
                  <a:srgbClr val="002060"/>
                </a:solidFill>
              </a:rPr>
              <a:t> Defending against attacks by rivals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19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924561" y="1022698"/>
            <a:ext cx="716436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Nest had already begun patenting its products,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also </a:t>
            </a:r>
            <a:r>
              <a:rPr lang="en-US" sz="2800" dirty="0"/>
              <a:t>acquired 60 third-party patents </a:t>
            </a:r>
            <a:r>
              <a:rPr lang="en-US" sz="2400" dirty="0"/>
              <a:t>relating to it from the patent aggregator Intellectual Ventures.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lawsuit ended in may 2016 with a private cross-license agreement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Honeywell’s goal was to litigate its upstart rival Nest out of business, Nest’s patents have made that impossible. </a:t>
            </a:r>
          </a:p>
        </p:txBody>
      </p:sp>
      <p:pic>
        <p:nvPicPr>
          <p:cNvPr id="12290" name="Picture 2" descr="https://tctechcrunch2011.files.wordpress.com/2012/05/honeynest.jpg?w=5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4979">
            <a:off x="7364616" y="2854017"/>
            <a:ext cx="49053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49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4641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IPRs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87102" y="1330204"/>
            <a:ext cx="6400800" cy="29134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/>
              <a:t>Knowledge, creative ideas, or expressions of human mind that have commercial value and are protectable under </a:t>
            </a:r>
            <a:r>
              <a:rPr lang="en-US" sz="3600" b="1" dirty="0"/>
              <a:t>copyright</a:t>
            </a:r>
            <a:r>
              <a:rPr lang="en-US" sz="3600" dirty="0"/>
              <a:t>, </a:t>
            </a:r>
            <a:r>
              <a:rPr lang="en-US" sz="3600" b="1" dirty="0"/>
              <a:t>patent</a:t>
            </a:r>
            <a:r>
              <a:rPr lang="en-US" sz="3600" dirty="0"/>
              <a:t>, </a:t>
            </a:r>
            <a:r>
              <a:rPr lang="en-US" sz="3600" b="1" dirty="0"/>
              <a:t>trademark</a:t>
            </a:r>
            <a:r>
              <a:rPr lang="en-US" sz="3600" dirty="0"/>
              <a:t>, or </a:t>
            </a:r>
            <a:r>
              <a:rPr lang="en-US" sz="3600" b="1" dirty="0"/>
              <a:t>trade secret </a:t>
            </a:r>
            <a:r>
              <a:rPr lang="en-US" sz="3600" dirty="0"/>
              <a:t>laws from imitation, infringement, and dilution.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000" dirty="0"/>
              <a:t>*http://www.businessdictionary.com/definition/intellectual-property.html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en-GB" smtClean="0"/>
              <a:t>2</a:t>
            </a:fld>
            <a:r>
              <a:rPr lang="en-GB" dirty="0"/>
              <a:t> </a:t>
            </a:r>
          </a:p>
        </p:txBody>
      </p:sp>
      <p:pic>
        <p:nvPicPr>
          <p:cNvPr id="1030" name="Picture 6" descr="Risultati immagini per IPR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0" b="2480"/>
          <a:stretch/>
        </p:blipFill>
        <p:spPr bwMode="auto">
          <a:xfrm>
            <a:off x="838200" y="1767254"/>
            <a:ext cx="4256384" cy="382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5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3- Stop the </a:t>
            </a:r>
            <a:r>
              <a:rPr lang="it-IT" b="1" dirty="0" err="1">
                <a:solidFill>
                  <a:srgbClr val="002060"/>
                </a:solidFill>
              </a:rPr>
              <a:t>thief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20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5044246" y="1792139"/>
            <a:ext cx="6096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Amazon obtained a patent in 1999 for its “one-click” online purchase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only 23 days after it filed a patent infringement suit against its then-larger competitor Barnes &amp; Noble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judge granted an injunction ordering B&amp;N to stop using Amazon’s one-click, giving Amazon the edge in online book retailing.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GB" sz="2800" dirty="0"/>
          </a:p>
        </p:txBody>
      </p:sp>
      <p:pic>
        <p:nvPicPr>
          <p:cNvPr id="10242" name="Picture 2" descr="Risultati immagini per amazon vs barnes and no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1" y="1792139"/>
            <a:ext cx="3772196" cy="315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82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4- </a:t>
            </a:r>
            <a:r>
              <a:rPr lang="it-IT" b="1" dirty="0" err="1">
                <a:solidFill>
                  <a:srgbClr val="002060"/>
                </a:solidFill>
              </a:rPr>
              <a:t>Ensure</a:t>
            </a:r>
            <a:r>
              <a:rPr lang="it-IT" b="1" dirty="0">
                <a:solidFill>
                  <a:srgbClr val="002060"/>
                </a:solidFill>
              </a:rPr>
              <a:t> a </a:t>
            </a:r>
            <a:r>
              <a:rPr lang="it-IT" b="1" dirty="0" err="1">
                <a:solidFill>
                  <a:srgbClr val="002060"/>
                </a:solidFill>
              </a:rPr>
              <a:t>startup’s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freedom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924561" y="1690688"/>
            <a:ext cx="650493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 a startup, in 1998, Google deemed its seminal </a:t>
            </a:r>
            <a:r>
              <a:rPr lang="en-US" sz="2800" dirty="0"/>
              <a:t>PageRank patent vital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filed for it </a:t>
            </a:r>
            <a:r>
              <a:rPr lang="en-US" sz="2800" dirty="0"/>
              <a:t>before it had a business plan</a:t>
            </a:r>
            <a:r>
              <a:rPr lang="en-US" sz="2400" dirty="0"/>
              <a:t>, venture funding, or even a domain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then </a:t>
            </a:r>
            <a:r>
              <a:rPr lang="en-US" sz="2800" dirty="0"/>
              <a:t>paid Stanford University</a:t>
            </a:r>
            <a:r>
              <a:rPr lang="en-US" sz="2400" dirty="0"/>
              <a:t>, to which it had been assigned the patent, $336 million in shares to exclusively license it.</a:t>
            </a:r>
          </a:p>
          <a:p>
            <a:endParaRPr lang="en-US" sz="2400" dirty="0"/>
          </a:p>
        </p:txBody>
      </p:sp>
      <p:sp>
        <p:nvSpPr>
          <p:cNvPr id="7" name="Rettangolo 6"/>
          <p:cNvSpPr/>
          <p:nvPr/>
        </p:nvSpPr>
        <p:spPr>
          <a:xfrm>
            <a:off x="838199" y="5236383"/>
            <a:ext cx="10758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“(Without the patent) Google would have been trampled by copycat search engine offerings from Yahoo, Microsoft, and other big players who once dominated the market.”</a:t>
            </a:r>
          </a:p>
        </p:txBody>
      </p:sp>
      <p:pic>
        <p:nvPicPr>
          <p:cNvPr id="9218" name="Picture 2" descr="Risultati immagini per google pagerank pat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685" y="646526"/>
            <a:ext cx="2944617" cy="43282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70551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5- </a:t>
            </a:r>
            <a:r>
              <a:rPr lang="it-IT" b="1" dirty="0" err="1">
                <a:solidFill>
                  <a:srgbClr val="002060"/>
                </a:solidFill>
              </a:rPr>
              <a:t>Increase</a:t>
            </a:r>
            <a:r>
              <a:rPr lang="it-IT" b="1" dirty="0">
                <a:solidFill>
                  <a:srgbClr val="002060"/>
                </a:solidFill>
              </a:rPr>
              <a:t> market share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22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924561" y="1239885"/>
            <a:ext cx="524889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 err="1"/>
              <a:t>Carles</a:t>
            </a:r>
            <a:r>
              <a:rPr lang="en-US" sz="2800" dirty="0"/>
              <a:t> Puente invented a mobile </a:t>
            </a:r>
            <a:r>
              <a:rPr lang="en-US" sz="2800" b="1" dirty="0"/>
              <a:t>phone antenna </a:t>
            </a:r>
            <a:r>
              <a:rPr lang="en-US" sz="2800" dirty="0"/>
              <a:t>based on principles of fractal geometry, which allowed it to be much smaller. </a:t>
            </a:r>
          </a:p>
          <a:p>
            <a:endParaRPr lang="en-US" sz="2800" dirty="0"/>
          </a:p>
          <a:p>
            <a:r>
              <a:rPr lang="en-US" sz="2800" dirty="0"/>
              <a:t>His startup, couldn’t possibly manufacture enough antennas for the billions of smartphones sold each year.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GB" sz="2800" dirty="0"/>
          </a:p>
        </p:txBody>
      </p:sp>
      <p:pic>
        <p:nvPicPr>
          <p:cNvPr id="1026" name="Picture 2" descr="Risultati immagini per Carles Puente fractal anten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266" y="1943467"/>
            <a:ext cx="52959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052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5- </a:t>
            </a:r>
            <a:r>
              <a:rPr lang="it-IT" b="1" dirty="0" err="1">
                <a:solidFill>
                  <a:srgbClr val="002060"/>
                </a:solidFill>
              </a:rPr>
              <a:t>Increase</a:t>
            </a:r>
            <a:r>
              <a:rPr lang="it-IT" b="1" dirty="0">
                <a:solidFill>
                  <a:srgbClr val="002060"/>
                </a:solidFill>
              </a:rPr>
              <a:t> market share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6435969" y="1761361"/>
            <a:ext cx="48322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Thanks to its patents he could license the technology to </a:t>
            </a:r>
            <a:r>
              <a:rPr lang="en-US" sz="2800" b="1" dirty="0"/>
              <a:t>90% of the world’s smartphone makers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“Patents were very important to us in expanding our market share.”</a:t>
            </a:r>
          </a:p>
          <a:p>
            <a:endParaRPr lang="en-US" sz="2800" dirty="0"/>
          </a:p>
          <a:p>
            <a:endParaRPr lang="en-GB" sz="28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20792"/>
          <a:stretch/>
        </p:blipFill>
        <p:spPr>
          <a:xfrm>
            <a:off x="976630" y="1761361"/>
            <a:ext cx="497937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9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6-</a:t>
            </a:r>
            <a:r>
              <a:rPr lang="en-US" b="1" dirty="0">
                <a:solidFill>
                  <a:srgbClr val="002060"/>
                </a:solidFill>
              </a:rPr>
              <a:t> Form joint ventures and R&amp;D partnerships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9613D2F-1235-4D3C-8D26-D4D79EEE859A}" type="slidenum">
              <a:rPr lang="it-IT" smtClean="0"/>
              <a:t>24</a:t>
            </a:fld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3912577" y="2477366"/>
            <a:ext cx="68492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of manufacturing and service firms have used inventions obtained from external sources </a:t>
            </a:r>
          </a:p>
        </p:txBody>
      </p:sp>
      <p:pic>
        <p:nvPicPr>
          <p:cNvPr id="11266" name="Picture 2" descr="Risultati immagini per 49%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2" y="1646725"/>
            <a:ext cx="2637179" cy="263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Grafico 8"/>
          <p:cNvGraphicFramePr/>
          <p:nvPr>
            <p:extLst>
              <p:ext uri="{D42A27DB-BD31-4B8C-83A1-F6EECF244321}">
                <p14:modId xmlns:p14="http://schemas.microsoft.com/office/powerpoint/2010/main" val="2955073935"/>
              </p:ext>
            </p:extLst>
          </p:nvPr>
        </p:nvGraphicFramePr>
        <p:xfrm>
          <a:off x="2590995" y="3424249"/>
          <a:ext cx="2928815" cy="1943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/>
          <p:cNvSpPr/>
          <p:nvPr/>
        </p:nvSpPr>
        <p:spPr>
          <a:xfrm>
            <a:off x="3385038" y="4179419"/>
            <a:ext cx="5609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/>
            <a:r>
              <a:rPr lang="en-US" sz="2800" dirty="0"/>
              <a:t>of the source was a startup.</a:t>
            </a:r>
          </a:p>
        </p:txBody>
      </p:sp>
      <p:sp>
        <p:nvSpPr>
          <p:cNvPr id="7" name="Rettangolo 6"/>
          <p:cNvSpPr/>
          <p:nvPr/>
        </p:nvSpPr>
        <p:spPr>
          <a:xfrm>
            <a:off x="-800099" y="5536734"/>
            <a:ext cx="113156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/>
            <a:r>
              <a:rPr lang="en-US" sz="2800" dirty="0"/>
              <a:t>In many cases, the patents on those startups’ inventions served as the legal link around which partnerships were constructed.</a:t>
            </a:r>
          </a:p>
          <a:p>
            <a:r>
              <a:rPr lang="en-GB" sz="1000" dirty="0"/>
              <a:t>									*</a:t>
            </a:r>
            <a:r>
              <a:rPr lang="en-US" sz="1000" dirty="0"/>
              <a:t> 2014 National Science Foundation-backed study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53020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7- </a:t>
            </a:r>
            <a:r>
              <a:rPr lang="it-IT" b="1" dirty="0" err="1">
                <a:solidFill>
                  <a:srgbClr val="002060"/>
                </a:solidFill>
              </a:rPr>
              <a:t>Increase</a:t>
            </a:r>
            <a:r>
              <a:rPr lang="it-IT" b="1" dirty="0">
                <a:solidFill>
                  <a:srgbClr val="002060"/>
                </a:solidFill>
              </a:rPr>
              <a:t> the chances of an </a:t>
            </a:r>
            <a:r>
              <a:rPr lang="it-IT" b="1" dirty="0" err="1">
                <a:solidFill>
                  <a:srgbClr val="002060"/>
                </a:solidFill>
              </a:rPr>
              <a:t>acquisition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25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924561" y="1690688"/>
            <a:ext cx="9141069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Nest’s intellectual property </a:t>
            </a:r>
            <a:r>
              <a:rPr lang="en-US" sz="2400" dirty="0"/>
              <a:t>was a major reason for Google’s acquisition in 2014 for </a:t>
            </a:r>
            <a:r>
              <a:rPr lang="en-US" sz="2800" b="1" dirty="0"/>
              <a:t>$3.2 billion </a:t>
            </a:r>
            <a:r>
              <a:rPr lang="en-US" sz="2400" dirty="0"/>
              <a:t>in cash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“We believe Google would not have purchased the company if it did not have substantial and valuable intellectual property.”*</a:t>
            </a:r>
          </a:p>
          <a:p>
            <a:r>
              <a:rPr lang="en-US" sz="900" dirty="0"/>
              <a:t>*an article in USA Today reported, Bernstein Research analyst Carlos </a:t>
            </a:r>
            <a:r>
              <a:rPr lang="en-US" sz="900" dirty="0" err="1"/>
              <a:t>Kirjner</a:t>
            </a:r>
            <a:endParaRPr lang="en-US" sz="9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467" r="100000">
                        <a14:foregroundMark x1="11067" y1="19250" x2="11067" y2="19250"/>
                        <a14:foregroundMark x1="11067" y1="19250" x2="11067" y2="19250"/>
                        <a14:foregroundMark x1="11067" y1="21250" x2="11067" y2="21250"/>
                        <a14:foregroundMark x1="27467" y1="40000" x2="27467" y2="40000"/>
                        <a14:foregroundMark x1="45200" y1="36000" x2="45200" y2="36000"/>
                        <a14:foregroundMark x1="61200" y1="44750" x2="61200" y2="44750"/>
                        <a14:foregroundMark x1="88400" y1="36000" x2="88400" y2="36000"/>
                        <a14:foregroundMark x1="54000" y1="44000" x2="54000" y2="44000"/>
                        <a14:foregroundMark x1="49867" y1="27750" x2="49867" y2="27750"/>
                        <a14:foregroundMark x1="46533" y1="29750" x2="46533" y2="29750"/>
                        <a14:foregroundMark x1="54000" y1="57750" x2="54000" y2="57750"/>
                        <a14:foregroundMark x1="49067" y1="57500" x2="49067" y2="57500"/>
                        <a14:foregroundMark x1="47867" y1="55750" x2="47867" y2="55750"/>
                        <a14:backgroundMark x1="76533" y1="65500" x2="76533" y2="65500"/>
                        <a14:backgroundMark x1="92400" y1="75250" x2="92400" y2="75250"/>
                        <a14:backgroundMark x1="58267" y1="49500" x2="58267" y2="49500"/>
                        <a14:backgroundMark x1="60933" y1="62500" x2="60933" y2="62500"/>
                        <a14:backgroundMark x1="59733" y1="50500" x2="59733" y2="50500"/>
                        <a14:backgroundMark x1="57867" y1="36000" x2="57867" y2="36000"/>
                        <a14:backgroundMark x1="62133" y1="42000" x2="62133" y2="42000"/>
                        <a14:backgroundMark x1="62400" y1="44000" x2="62400" y2="44000"/>
                        <a14:backgroundMark x1="54000" y1="30250" x2="54000" y2="30250"/>
                        <a14:backgroundMark x1="64400" y1="66250" x2="64400" y2="66250"/>
                        <a14:backgroundMark x1="62267" y1="68000" x2="62267" y2="68000"/>
                        <a14:backgroundMark x1="50933" y1="58500" x2="50933" y2="5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488" y="2141175"/>
            <a:ext cx="11716512" cy="39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34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8-</a:t>
            </a:r>
            <a:r>
              <a:rPr lang="en-US" b="1" dirty="0">
                <a:solidFill>
                  <a:srgbClr val="002060"/>
                </a:solidFill>
              </a:rPr>
              <a:t> Get ready for an IPO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26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924561" y="1899860"/>
            <a:ext cx="60125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Even Facebook when preparing for its initial public offering, in April 2012,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Spent $550 million to buy 650 former AOL patents owned by Microsoft.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addition to 750 patents Facebook had bought a month earlier from IBM.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146" name="Picture 2" descr="Risultati immagini per facebook IP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0852">
            <a:off x="7093084" y="1970198"/>
            <a:ext cx="4391393" cy="305275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86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8-</a:t>
            </a:r>
            <a:r>
              <a:rPr lang="en-US" b="1" dirty="0">
                <a:solidFill>
                  <a:srgbClr val="002060"/>
                </a:solidFill>
              </a:rPr>
              <a:t> Get ready for an IPO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27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5161086" y="1899860"/>
            <a:ext cx="63415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 objective was to </a:t>
            </a:r>
            <a:r>
              <a:rPr lang="en-US" sz="2800" dirty="0"/>
              <a:t>reduce investor concerns</a:t>
            </a:r>
            <a:r>
              <a:rPr lang="en-US" sz="2400" dirty="0"/>
              <a:t> over Facebook’s legal risk (but also protect itself against further litigation)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Investors and Wall Street often look at a </a:t>
            </a:r>
            <a:r>
              <a:rPr lang="en-US" sz="2800" b="1" dirty="0"/>
              <a:t>startup’s patent portfolio</a:t>
            </a:r>
            <a:r>
              <a:rPr lang="en-US" sz="2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Patents provide investors security and position a startup for long term growth.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Twitter</a:t>
            </a:r>
            <a:r>
              <a:rPr lang="en-US" sz="2400" dirty="0"/>
              <a:t> made a similar </a:t>
            </a:r>
            <a:r>
              <a:rPr lang="en-US" sz="2800" dirty="0"/>
              <a:t>patent purchase </a:t>
            </a:r>
            <a:r>
              <a:rPr lang="en-US" sz="2400" dirty="0"/>
              <a:t>from IBM shortly after its IPO.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170" name="Picture 2" descr="Risultati immagini per Twitter I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9238">
            <a:off x="451339" y="2786598"/>
            <a:ext cx="4077610" cy="172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17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9- Long-</a:t>
            </a:r>
            <a:r>
              <a:rPr lang="it-IT" b="1" dirty="0" err="1">
                <a:solidFill>
                  <a:srgbClr val="002060"/>
                </a:solidFill>
              </a:rPr>
              <a:t>term</a:t>
            </a:r>
            <a:r>
              <a:rPr lang="it-IT" b="1" dirty="0">
                <a:solidFill>
                  <a:srgbClr val="002060"/>
                </a:solidFill>
              </a:rPr>
              <a:t> success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28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4504592" y="1879565"/>
            <a:ext cx="6362699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“Patents strongly and positively predict the long-run performance of VC-backed IPOs.”*</a:t>
            </a:r>
          </a:p>
          <a:p>
            <a:endParaRPr lang="en-US" sz="2400" dirty="0"/>
          </a:p>
          <a:p>
            <a:r>
              <a:rPr lang="en-US" sz="2400" dirty="0"/>
              <a:t>“VC-backed IPOs with patents substantially outperform other VC-backed IPOs. The same holds true even for non-VC-backed IPOs.”* </a:t>
            </a:r>
          </a:p>
          <a:p>
            <a:endParaRPr lang="en-US" sz="2400" dirty="0"/>
          </a:p>
          <a:p>
            <a:r>
              <a:rPr lang="en-US" sz="2400" dirty="0"/>
              <a:t>“Firms without patent protection are much less likely to survive.”**</a:t>
            </a:r>
          </a:p>
          <a:p>
            <a:endParaRPr lang="en-US" dirty="0"/>
          </a:p>
          <a:p>
            <a:r>
              <a:rPr lang="en-US" sz="900" dirty="0"/>
              <a:t>*Cao, Jerry, </a:t>
            </a:r>
            <a:r>
              <a:rPr lang="en-US" sz="900" dirty="0" err="1"/>
              <a:t>Fuwei</a:t>
            </a:r>
            <a:r>
              <a:rPr lang="en-US" sz="900" dirty="0"/>
              <a:t> Jiang, and Jay R. Ritter. "Patents, Innovation, and Performance of Venture Capital-backed IPOs." (2015).</a:t>
            </a:r>
          </a:p>
          <a:p>
            <a:r>
              <a:rPr lang="en-US" sz="900" dirty="0"/>
              <a:t>**</a:t>
            </a:r>
            <a:r>
              <a:rPr lang="en-US" dirty="0"/>
              <a:t> </a:t>
            </a:r>
            <a:r>
              <a:rPr lang="en-US" sz="900" dirty="0"/>
              <a:t>Cockburn, Iain M., and Stefan Wagner. "Patents and the Survival of Internet-related IPOs." (2007).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t="-944" r="71152" b="944"/>
          <a:stretch/>
        </p:blipFill>
        <p:spPr>
          <a:xfrm>
            <a:off x="997146" y="1617955"/>
            <a:ext cx="2749062" cy="47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7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10- </a:t>
            </a:r>
            <a:r>
              <a:rPr lang="it-IT" b="1" dirty="0" err="1">
                <a:solidFill>
                  <a:srgbClr val="002060"/>
                </a:solidFill>
              </a:rPr>
              <a:t>Launch</a:t>
            </a:r>
            <a:r>
              <a:rPr lang="it-IT" b="1" dirty="0">
                <a:solidFill>
                  <a:srgbClr val="002060"/>
                </a:solidFill>
              </a:rPr>
              <a:t> a </a:t>
            </a:r>
            <a:r>
              <a:rPr lang="it-IT" b="1" dirty="0" err="1">
                <a:solidFill>
                  <a:srgbClr val="002060"/>
                </a:solidFill>
              </a:rPr>
              <a:t>billion-dollar</a:t>
            </a:r>
            <a:r>
              <a:rPr lang="it-IT" b="1" dirty="0">
                <a:solidFill>
                  <a:srgbClr val="002060"/>
                </a:solidFill>
              </a:rPr>
              <a:t> empire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29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6" name="Rettangolo 5"/>
          <p:cNvSpPr/>
          <p:nvPr/>
        </p:nvSpPr>
        <p:spPr>
          <a:xfrm>
            <a:off x="838200" y="1690688"/>
            <a:ext cx="600629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Dropbox’s network folder </a:t>
            </a:r>
            <a:r>
              <a:rPr lang="en-US" sz="2800" b="1" dirty="0"/>
              <a:t>synchronization</a:t>
            </a:r>
            <a:r>
              <a:rPr lang="en-US" sz="2800" dirty="0"/>
              <a:t> patent,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Zynga’s asynchronous challenge </a:t>
            </a:r>
            <a:r>
              <a:rPr lang="en-US" sz="2800" b="1" dirty="0"/>
              <a:t>gaming</a:t>
            </a:r>
            <a:r>
              <a:rPr lang="en-US" sz="2800" dirty="0"/>
              <a:t> patent,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Square’s patented system and method for </a:t>
            </a:r>
            <a:r>
              <a:rPr lang="en-US" sz="2800" b="1" dirty="0"/>
              <a:t>decoding</a:t>
            </a:r>
            <a:r>
              <a:rPr lang="en-US" sz="2800" dirty="0"/>
              <a:t> swipe card signals,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GoPro’s patented </a:t>
            </a:r>
            <a:r>
              <a:rPr lang="en-US" sz="2800" b="1" dirty="0"/>
              <a:t>harness</a:t>
            </a:r>
            <a:r>
              <a:rPr lang="en-US" sz="2800" dirty="0"/>
              <a:t> system for attaching a camera to a user,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Google’s </a:t>
            </a:r>
            <a:r>
              <a:rPr lang="en-US" sz="2800" b="1" dirty="0"/>
              <a:t>PageRank</a:t>
            </a:r>
            <a:r>
              <a:rPr lang="en-US" sz="2800" dirty="0"/>
              <a:t> patent.</a:t>
            </a:r>
            <a:endParaRPr lang="en-GB" sz="2000" dirty="0"/>
          </a:p>
        </p:txBody>
      </p:sp>
      <p:pic>
        <p:nvPicPr>
          <p:cNvPr id="8202" name="Picture 10" descr="Risultati immagini per Zyn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31" y="2594089"/>
            <a:ext cx="2346569" cy="11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Risultati immagini per Squar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148" y="3797165"/>
            <a:ext cx="2242038" cy="56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Risultati immagini per Go pro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66" y="4244473"/>
            <a:ext cx="30480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isultati immagini per Googl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99" y="5030231"/>
            <a:ext cx="2092569" cy="11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405" y="1808378"/>
            <a:ext cx="3494996" cy="7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4641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IPRs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41832" y="1417163"/>
            <a:ext cx="7476744" cy="29055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Intellectual property includes: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/>
              <a:t>brand</a:t>
            </a:r>
            <a:r>
              <a:rPr lang="en-US" sz="3200" dirty="0"/>
              <a:t> names, </a:t>
            </a:r>
            <a:r>
              <a:rPr lang="en-US" sz="3200" b="1" dirty="0"/>
              <a:t>discoveries</a:t>
            </a:r>
            <a:r>
              <a:rPr lang="en-US" sz="3200" dirty="0"/>
              <a:t>, </a:t>
            </a:r>
            <a:r>
              <a:rPr lang="en-US" sz="3200" b="1" dirty="0"/>
              <a:t>formulas</a:t>
            </a:r>
            <a:r>
              <a:rPr lang="en-US" sz="3200" dirty="0"/>
              <a:t>, inventions, </a:t>
            </a:r>
            <a:r>
              <a:rPr lang="en-US" sz="3200" b="1" dirty="0"/>
              <a:t>knowledge</a:t>
            </a:r>
            <a:r>
              <a:rPr lang="en-US" sz="3200" dirty="0"/>
              <a:t>, registered designs, </a:t>
            </a:r>
            <a:r>
              <a:rPr lang="en-US" sz="3200" b="1" dirty="0"/>
              <a:t>software</a:t>
            </a:r>
            <a:r>
              <a:rPr lang="en-US" sz="3200" dirty="0"/>
              <a:t>, and works of artistic, literary, or musical nature.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/>
              <a:t>IPRs are one of the most readily tradable properties in the digital marketplace.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000" dirty="0"/>
              <a:t>*http://www.businessdictionary.com/definition/intellectual-property.html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en-GB" smtClean="0"/>
              <a:t>3</a:t>
            </a:fld>
            <a:r>
              <a:rPr lang="en-GB" dirty="0"/>
              <a:t> </a:t>
            </a:r>
          </a:p>
        </p:txBody>
      </p:sp>
      <p:pic>
        <p:nvPicPr>
          <p:cNvPr id="4100" name="Picture 4" descr="Risultati immagini per patented st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612" y="339449"/>
            <a:ext cx="3648456" cy="36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515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What</a:t>
            </a:r>
            <a:r>
              <a:rPr lang="it-IT" b="1" dirty="0">
                <a:solidFill>
                  <a:srgbClr val="002060"/>
                </a:solidFill>
              </a:rPr>
              <a:t> the </a:t>
            </a:r>
            <a:r>
              <a:rPr lang="it-IT" b="1" dirty="0" err="1">
                <a:solidFill>
                  <a:srgbClr val="002060"/>
                </a:solidFill>
              </a:rPr>
              <a:t>experts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suggest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30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6" name="Rettangolo 5"/>
          <p:cNvSpPr/>
          <p:nvPr/>
        </p:nvSpPr>
        <p:spPr>
          <a:xfrm>
            <a:off x="838200" y="1899949"/>
            <a:ext cx="100858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 is no one silver bullet, companies have different strategies, but all young start-ups should consider this tips:</a:t>
            </a:r>
          </a:p>
          <a:p>
            <a:r>
              <a:rPr lang="en-US" sz="2400" dirty="0"/>
              <a:t>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File patent on your invention/ buy some to fill gaps (</a:t>
            </a:r>
            <a:r>
              <a:rPr lang="en-US" sz="2800" dirty="0"/>
              <a:t>be protected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800" dirty="0"/>
              <a:t>Be quick </a:t>
            </a:r>
            <a:r>
              <a:rPr lang="en-US" sz="2400" dirty="0"/>
              <a:t>and before publicizing the invention or you'll lose patent rights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File all incremental improvements/ features to </a:t>
            </a:r>
            <a:r>
              <a:rPr lang="en-US" sz="2800" dirty="0"/>
              <a:t>build a core </a:t>
            </a:r>
            <a:r>
              <a:rPr lang="en-US" sz="2400" dirty="0"/>
              <a:t>patent defense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091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960683"/>
            <a:ext cx="9144000" cy="1039325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Thank you!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4000" y="3988899"/>
            <a:ext cx="9144000" cy="1655762"/>
          </a:xfrm>
        </p:spPr>
        <p:txBody>
          <a:bodyPr/>
          <a:lstStyle/>
          <a:p>
            <a:r>
              <a:rPr lang="en-GB" dirty="0"/>
              <a:t>Brought to you by EIT Digital Master School @</a:t>
            </a:r>
            <a:r>
              <a:rPr lang="en-GB" dirty="0" err="1"/>
              <a:t>Eötvös</a:t>
            </a:r>
            <a:r>
              <a:rPr lang="en-GB" dirty="0"/>
              <a:t> </a:t>
            </a:r>
            <a:r>
              <a:rPr lang="en-GB" dirty="0" err="1"/>
              <a:t>Lorand</a:t>
            </a:r>
            <a:r>
              <a:rPr lang="en-GB" dirty="0"/>
              <a:t> University</a:t>
            </a:r>
          </a:p>
          <a:p>
            <a:r>
              <a:rPr lang="en-GB" b="1" dirty="0">
                <a:solidFill>
                  <a:srgbClr val="002060"/>
                </a:solidFill>
              </a:rPr>
              <a:t>Find me at: anna.reale@inf.elte.hu</a:t>
            </a:r>
          </a:p>
        </p:txBody>
      </p:sp>
    </p:spTree>
    <p:extLst>
      <p:ext uri="{BB962C8B-B14F-4D97-AF65-F5344CB8AC3E}">
        <p14:creationId xmlns:p14="http://schemas.microsoft.com/office/powerpoint/2010/main" val="161654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Start-up &amp; </a:t>
            </a:r>
            <a:r>
              <a:rPr lang="it-IT" b="1" dirty="0" err="1">
                <a:solidFill>
                  <a:srgbClr val="002060"/>
                </a:solidFill>
              </a:rPr>
              <a:t>IPRs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5725668" y="2088460"/>
            <a:ext cx="60137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Most start-ups think only about: </a:t>
            </a:r>
          </a:p>
          <a:p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make a great product,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get people to buy it. </a:t>
            </a:r>
          </a:p>
          <a:p>
            <a:endParaRPr lang="en-US" sz="2800" dirty="0"/>
          </a:p>
          <a:p>
            <a:r>
              <a:rPr lang="en-US" sz="2800" dirty="0"/>
              <a:t>Too many overlook the need to protect their IP!</a:t>
            </a:r>
          </a:p>
        </p:txBody>
      </p:sp>
      <p:pic>
        <p:nvPicPr>
          <p:cNvPr id="7" name="Picture 2" descr="Risultati immagini per  ip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9565"/>
            <a:ext cx="4708310" cy="35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6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Patents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as</a:t>
            </a:r>
            <a:r>
              <a:rPr lang="it-IT" b="1" dirty="0">
                <a:solidFill>
                  <a:srgbClr val="002060"/>
                </a:solidFill>
              </a:rPr>
              <a:t> competitive </a:t>
            </a:r>
            <a:r>
              <a:rPr lang="it-IT" b="1" dirty="0" err="1">
                <a:solidFill>
                  <a:srgbClr val="002060"/>
                </a:solidFill>
              </a:rPr>
              <a:t>advantage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5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838200" y="1375423"/>
            <a:ext cx="8452104" cy="5296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Help get funding;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Enhance reputation; 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Facilitate joint ventures and partnerships;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Help to go public or being acquired;</a:t>
            </a:r>
          </a:p>
          <a:p>
            <a:pPr>
              <a:lnSpc>
                <a:spcPct val="200000"/>
              </a:lnSpc>
            </a:pPr>
            <a:endParaRPr lang="en-US" sz="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Lead to licensing and monetization opportunities. </a:t>
            </a:r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0501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IPRs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as</a:t>
            </a:r>
            <a:r>
              <a:rPr lang="it-IT" b="1" dirty="0">
                <a:solidFill>
                  <a:srgbClr val="002060"/>
                </a:solidFill>
              </a:rPr>
              <a:t> a future </a:t>
            </a:r>
            <a:r>
              <a:rPr lang="it-IT" b="1" dirty="0" err="1">
                <a:solidFill>
                  <a:srgbClr val="002060"/>
                </a:solidFill>
              </a:rPr>
              <a:t>parachute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6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838200" y="1763329"/>
            <a:ext cx="6096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avoid problems as they grow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Start-ups need to incorporate IP into their </a:t>
            </a:r>
            <a:r>
              <a:rPr lang="en-US" sz="3600" b="1" dirty="0"/>
              <a:t>risk mitigation strategy </a:t>
            </a:r>
            <a:r>
              <a:rPr lang="en-US" sz="2800" dirty="0"/>
              <a:t>early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despite the costs they can be the only safety </a:t>
            </a:r>
            <a:r>
              <a:rPr lang="en-US" sz="3600" dirty="0"/>
              <a:t>against litigation</a:t>
            </a:r>
            <a:endParaRPr lang="en-US" sz="2800" dirty="0"/>
          </a:p>
        </p:txBody>
      </p:sp>
      <p:pic>
        <p:nvPicPr>
          <p:cNvPr id="9220" name="Picture 4" descr="Risultati immagini per IPR umbrella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/>
          <a:stretch/>
        </p:blipFill>
        <p:spPr bwMode="auto">
          <a:xfrm>
            <a:off x="7020561" y="1763329"/>
            <a:ext cx="5015341" cy="381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6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Patent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Litigation</a:t>
            </a:r>
            <a:r>
              <a:rPr lang="it-IT" b="1" dirty="0">
                <a:solidFill>
                  <a:srgbClr val="002060"/>
                </a:solidFill>
              </a:rPr>
              <a:t>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7</a:t>
            </a:fld>
            <a:endParaRPr lang="it-IT" dirty="0"/>
          </a:p>
        </p:txBody>
      </p:sp>
      <p:pic>
        <p:nvPicPr>
          <p:cNvPr id="6" name="Picture 4" descr="Risultati immagini per Microsoft SW paten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2" y="2042851"/>
            <a:ext cx="778328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0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Patent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Litigation</a:t>
            </a:r>
            <a:r>
              <a:rPr lang="it-IT" b="1" dirty="0">
                <a:solidFill>
                  <a:srgbClr val="002060"/>
                </a:solidFill>
              </a:rPr>
              <a:t>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838200" y="1840844"/>
            <a:ext cx="94379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Litigation is a potent weapon that some competitors use to halt the progress of fast growing companies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Smaller companies are easy targets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They have limited resources and expertise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They are not in a position to deal with large patent risk</a:t>
            </a:r>
          </a:p>
        </p:txBody>
      </p:sp>
    </p:spTree>
    <p:extLst>
      <p:ext uri="{BB962C8B-B14F-4D97-AF65-F5344CB8AC3E}">
        <p14:creationId xmlns:p14="http://schemas.microsoft.com/office/powerpoint/2010/main" val="416473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002060"/>
                </a:solidFill>
              </a:rPr>
              <a:t>Beware</a:t>
            </a:r>
            <a:r>
              <a:rPr lang="it-IT" b="1" dirty="0">
                <a:solidFill>
                  <a:srgbClr val="002060"/>
                </a:solidFill>
              </a:rPr>
              <a:t> of </a:t>
            </a:r>
            <a:r>
              <a:rPr lang="it-IT" b="1" dirty="0" err="1">
                <a:solidFill>
                  <a:srgbClr val="002060"/>
                </a:solidFill>
              </a:rPr>
              <a:t>Trolls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9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838200" y="1763329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 companies grow, they can become targets of "patent trolls“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Frivolous but very costly litigation.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“60% of defendants in non-practicing entity patent suits target companies with less than $100 million in revenue.”* </a:t>
            </a:r>
          </a:p>
          <a:p>
            <a:r>
              <a:rPr lang="en-US" sz="2800" dirty="0"/>
              <a:t>      </a:t>
            </a:r>
            <a:r>
              <a:rPr lang="en-US" sz="900" dirty="0"/>
              <a:t>*See RPX Broker Rundown (May 2016).</a:t>
            </a:r>
            <a:endParaRPr lang="en-US" sz="2800" dirty="0"/>
          </a:p>
        </p:txBody>
      </p:sp>
      <p:pic>
        <p:nvPicPr>
          <p:cNvPr id="5122" name="Picture 2" descr="Beware of trolls sign by r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05" y="317015"/>
            <a:ext cx="3575564" cy="312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621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8374</TotalTime>
  <Words>1585</Words>
  <Application>Microsoft Office PowerPoint</Application>
  <PresentationFormat>Widescreen</PresentationFormat>
  <Paragraphs>233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Arial</vt:lpstr>
      <vt:lpstr>Arial Narrow</vt:lpstr>
      <vt:lpstr>Calibri</vt:lpstr>
      <vt:lpstr>Calibri Light</vt:lpstr>
      <vt:lpstr>Tema di Office</vt:lpstr>
      <vt:lpstr>Why your Startup needs IPRs</vt:lpstr>
      <vt:lpstr>IPRs</vt:lpstr>
      <vt:lpstr>IPRs</vt:lpstr>
      <vt:lpstr>Start-up &amp; IPRs </vt:lpstr>
      <vt:lpstr>Patents as competitive advantage</vt:lpstr>
      <vt:lpstr>IPRs as a future parachute</vt:lpstr>
      <vt:lpstr>Patent Litigation  </vt:lpstr>
      <vt:lpstr>Patent Litigation  </vt:lpstr>
      <vt:lpstr>Beware of Trolls</vt:lpstr>
      <vt:lpstr>Patents for SW and Tech</vt:lpstr>
      <vt:lpstr>Patents for SW and Tech</vt:lpstr>
      <vt:lpstr>Alice Corporation</vt:lpstr>
      <vt:lpstr>Alice Corp. vs CLS Bank International</vt:lpstr>
      <vt:lpstr>If they DO you MUST!</vt:lpstr>
      <vt:lpstr>Presentazione standard di PowerPoint</vt:lpstr>
      <vt:lpstr>10 Reasons(Good Proofs)   for Patenting your Start Up*</vt:lpstr>
      <vt:lpstr>1- Facilitate venture capital investment</vt:lpstr>
      <vt:lpstr>2- Defending against attacks by rivals</vt:lpstr>
      <vt:lpstr>2- Defending against attacks by rivals</vt:lpstr>
      <vt:lpstr>3- Stop the thief </vt:lpstr>
      <vt:lpstr>4- Ensure a startup’s freedom </vt:lpstr>
      <vt:lpstr>5- Increase market share</vt:lpstr>
      <vt:lpstr>5- Increase market share</vt:lpstr>
      <vt:lpstr>6- Form joint ventures and R&amp;D partnerships</vt:lpstr>
      <vt:lpstr>7- Increase the chances of an acquisition</vt:lpstr>
      <vt:lpstr>8- Get ready for an IPO</vt:lpstr>
      <vt:lpstr>8- Get ready for an IPO</vt:lpstr>
      <vt:lpstr>9- Long-term success</vt:lpstr>
      <vt:lpstr>10- Launch a billion-dollar empire</vt:lpstr>
      <vt:lpstr>What the experts suggest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Anna Reale</dc:creator>
  <cp:lastModifiedBy>Reale Anna</cp:lastModifiedBy>
  <cp:revision>351</cp:revision>
  <cp:lastPrinted>2016-09-20T07:04:10Z</cp:lastPrinted>
  <dcterms:created xsi:type="dcterms:W3CDTF">2016-09-13T09:25:19Z</dcterms:created>
  <dcterms:modified xsi:type="dcterms:W3CDTF">2017-03-27T13:46:47Z</dcterms:modified>
</cp:coreProperties>
</file>